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6" roundtripDataSignature="AMtx7mgqnfXzKSuI0PjraFavUcDX/2Vgw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customschemas.google.com/relationships/presentationmetadata" Target="metadata"/><Relationship Id="rId25" Type="http://schemas.openxmlformats.org/officeDocument/2006/relationships/slide" Target="slides/slide2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3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4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4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4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4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4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4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4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4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4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5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3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5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5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3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3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3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3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3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3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4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5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5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5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5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6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6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63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1" name="Google Shape;71;p6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6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6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6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64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6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6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6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65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65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6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6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6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5"/>
          <p:cNvSpPr txBox="1"/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5"/>
          <p:cNvSpPr txBox="1"/>
          <p:nvPr>
            <p:ph idx="1"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5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" name="Google Shape;22;p5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6" name="Google Shape;26;p5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5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8" name="Google Shape;28;p5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5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5" name="Google Shape;45;p5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5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5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6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6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6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6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6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6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6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6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6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6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62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3" name="Google Shape;63;p6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4" name="Google Shape;64;p6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6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6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5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5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5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5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0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4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1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8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2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6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2"/>
          <p:cNvSpPr txBox="1"/>
          <p:nvPr>
            <p:ph type="ctrTitle"/>
          </p:nvPr>
        </p:nvSpPr>
        <p:spPr>
          <a:xfrm>
            <a:off x="1524000" y="1122362"/>
            <a:ext cx="9144000" cy="305775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b="1" lang="en-US"/>
              <a:t>Bayesian periodogram analysis</a:t>
            </a:r>
            <a:endParaRPr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Approximation of quadratic function</a:t>
            </a:r>
            <a:endParaRPr b="1"/>
          </a:p>
        </p:txBody>
      </p:sp>
      <p:pic>
        <p:nvPicPr>
          <p:cNvPr id="145" name="Google Shape;145;p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17064" y="1798493"/>
            <a:ext cx="7357872" cy="44866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Approximation of cubic function</a:t>
            </a:r>
            <a:endParaRPr b="1"/>
          </a:p>
        </p:txBody>
      </p:sp>
      <p:pic>
        <p:nvPicPr>
          <p:cNvPr id="151" name="Google Shape;151;p4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17064" y="1837822"/>
            <a:ext cx="7357872" cy="44866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4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Components of dynamics</a:t>
            </a:r>
            <a:endParaRPr b="1"/>
          </a:p>
        </p:txBody>
      </p:sp>
      <p:sp>
        <p:nvSpPr>
          <p:cNvPr id="157" name="Google Shape;157;p43"/>
          <p:cNvSpPr txBox="1"/>
          <p:nvPr>
            <p:ph idx="1" type="body"/>
          </p:nvPr>
        </p:nvSpPr>
        <p:spPr>
          <a:xfrm>
            <a:off x="838199" y="1825625"/>
            <a:ext cx="11058331" cy="435133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935" r="0" t="-196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4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Bayesian periodogram analysis</a:t>
            </a:r>
            <a:endParaRPr/>
          </a:p>
        </p:txBody>
      </p:sp>
      <p:sp>
        <p:nvSpPr>
          <p:cNvPr id="163" name="Google Shape;163;p4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4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Decays</a:t>
            </a:r>
            <a:endParaRPr b="1"/>
          </a:p>
        </p:txBody>
      </p:sp>
      <p:sp>
        <p:nvSpPr>
          <p:cNvPr id="169" name="Google Shape;169;p45"/>
          <p:cNvSpPr txBox="1"/>
          <p:nvPr>
            <p:ph idx="1" type="body"/>
          </p:nvPr>
        </p:nvSpPr>
        <p:spPr>
          <a:xfrm>
            <a:off x="838199" y="1623528"/>
            <a:ext cx="11002347" cy="4693296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719" r="0" t="-1817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4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Decays</a:t>
            </a:r>
            <a:endParaRPr/>
          </a:p>
        </p:txBody>
      </p:sp>
      <p:sp>
        <p:nvSpPr>
          <p:cNvPr id="175" name="Google Shape;175;p46"/>
          <p:cNvSpPr txBox="1"/>
          <p:nvPr>
            <p:ph idx="1" type="body"/>
          </p:nvPr>
        </p:nvSpPr>
        <p:spPr>
          <a:xfrm>
            <a:off x="838200" y="1017038"/>
            <a:ext cx="10515600" cy="5281126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229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Decays</a:t>
            </a:r>
            <a:endParaRPr/>
          </a:p>
        </p:txBody>
      </p:sp>
      <p:sp>
        <p:nvSpPr>
          <p:cNvPr id="181" name="Google Shape;181;p4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-252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4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Bayesian periodogram analysis</a:t>
            </a:r>
            <a:endParaRPr b="1"/>
          </a:p>
        </p:txBody>
      </p:sp>
      <p:sp>
        <p:nvSpPr>
          <p:cNvPr id="187" name="Google Shape;187;p4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4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Confidence intervals of forecast</a:t>
            </a:r>
            <a:endParaRPr b="1"/>
          </a:p>
        </p:txBody>
      </p:sp>
      <p:sp>
        <p:nvSpPr>
          <p:cNvPr id="193" name="Google Shape;193;p4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5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Confidence intervals of forecast</a:t>
            </a:r>
            <a:endParaRPr b="1"/>
          </a:p>
        </p:txBody>
      </p:sp>
      <p:sp>
        <p:nvSpPr>
          <p:cNvPr id="199" name="Google Shape;199;p5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Bayesian estimation of model coefficients</a:t>
            </a:r>
            <a:endParaRPr b="1"/>
          </a:p>
        </p:txBody>
      </p:sp>
      <p:sp>
        <p:nvSpPr>
          <p:cNvPr id="96" name="Google Shape;96;p33"/>
          <p:cNvSpPr txBox="1"/>
          <p:nvPr>
            <p:ph idx="1" type="body"/>
          </p:nvPr>
        </p:nvSpPr>
        <p:spPr>
          <a:xfrm>
            <a:off x="206477" y="1825624"/>
            <a:ext cx="11661057" cy="4516181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5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Confidence intervals of forecast</a:t>
            </a:r>
            <a:endParaRPr b="1"/>
          </a:p>
        </p:txBody>
      </p:sp>
      <p:sp>
        <p:nvSpPr>
          <p:cNvPr id="205" name="Google Shape;205;p5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5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References</a:t>
            </a:r>
            <a:endParaRPr b="1"/>
          </a:p>
        </p:txBody>
      </p:sp>
      <p:sp>
        <p:nvSpPr>
          <p:cNvPr id="211" name="Google Shape;211;p52"/>
          <p:cNvSpPr txBox="1"/>
          <p:nvPr>
            <p:ph idx="1" type="body"/>
          </p:nvPr>
        </p:nvSpPr>
        <p:spPr>
          <a:xfrm>
            <a:off x="324465" y="1825624"/>
            <a:ext cx="11543070" cy="45063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Атанасов, А. 2018. Статистически методи за анализ на динамични редове. София: Издателски комплекс – УНСС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Величкова, Н. 1981. Статистически методи за изучаване и прогнозиране развитието на социално-икономическите явления. София: „Наука и изкуство“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Харалампиев, К. Бейсовски подход за оценка на хармонични колебания с променлива амплитуда. Научна конференция с международно участие „Авангардни научни инструменти в управлението”, Равда, 2014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Bretthorst, G., 1988. Bayesian Spectrum Analysis and Parameter Estimation. Berlin, Heidelberg: Springer-Verlag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Schwarz, G. 1978. Estimating the Dimension of a Model. The Annals of Statistics, Vol. 6, No. 2, 461-464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Stone, M. 1977. An Asymptotic Equivalence of Choice of Model by Cross-Validation and Akaike’s Criterion. Journal of the Royal Statistical Society. Series B (Methodological) , 1977, Vol. 39, No. 1 (1977), pp. 44-47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Stone, M. 1979. Comments on Model Selection Criteria of Akaike and Schwarz. Journal of the Royal Statistical Society. Series B (Methodological) , 1979, Vol. 41, No. 2 (1979), pp. 276-278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Bayesian estimation of model coefficients</a:t>
            </a:r>
            <a:endParaRPr b="1"/>
          </a:p>
        </p:txBody>
      </p:sp>
      <p:sp>
        <p:nvSpPr>
          <p:cNvPr id="102" name="Google Shape;102;p34"/>
          <p:cNvSpPr txBox="1"/>
          <p:nvPr>
            <p:ph idx="1" type="body"/>
          </p:nvPr>
        </p:nvSpPr>
        <p:spPr>
          <a:xfrm>
            <a:off x="344129" y="1825625"/>
            <a:ext cx="11503742" cy="4476852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Bayesian estimation of model coefficients</a:t>
            </a:r>
            <a:endParaRPr b="1"/>
          </a:p>
        </p:txBody>
      </p:sp>
      <p:sp>
        <p:nvSpPr>
          <p:cNvPr id="108" name="Google Shape;108;p35"/>
          <p:cNvSpPr txBox="1"/>
          <p:nvPr>
            <p:ph idx="1" type="body"/>
          </p:nvPr>
        </p:nvSpPr>
        <p:spPr>
          <a:xfrm>
            <a:off x="344129" y="1825625"/>
            <a:ext cx="11503742" cy="4476852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Bayesian estimation of model coefficients</a:t>
            </a:r>
            <a:endParaRPr b="1"/>
          </a:p>
        </p:txBody>
      </p:sp>
      <p:sp>
        <p:nvSpPr>
          <p:cNvPr id="114" name="Google Shape;114;p36"/>
          <p:cNvSpPr txBox="1"/>
          <p:nvPr>
            <p:ph idx="1" type="body"/>
          </p:nvPr>
        </p:nvSpPr>
        <p:spPr>
          <a:xfrm>
            <a:off x="344129" y="1825625"/>
            <a:ext cx="11503742" cy="4476852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Series</a:t>
            </a:r>
            <a:endParaRPr b="1"/>
          </a:p>
        </p:txBody>
      </p:sp>
      <p:sp>
        <p:nvSpPr>
          <p:cNvPr id="120" name="Google Shape;120;p37"/>
          <p:cNvSpPr txBox="1"/>
          <p:nvPr>
            <p:ph idx="1" type="body"/>
          </p:nvPr>
        </p:nvSpPr>
        <p:spPr>
          <a:xfrm>
            <a:off x="838199" y="1614196"/>
            <a:ext cx="11002347" cy="473062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719" r="0" t="-2963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Periodogram analysis</a:t>
            </a:r>
            <a:endParaRPr b="1"/>
          </a:p>
        </p:txBody>
      </p:sp>
      <p:sp>
        <p:nvSpPr>
          <p:cNvPr id="126" name="Google Shape;126;p3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927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 </a:t>
            </a:r>
            <a:endParaRPr/>
          </a:p>
        </p:txBody>
      </p:sp>
      <p:pic>
        <p:nvPicPr>
          <p:cNvPr id="127" name="Google Shape;127;p3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16408" y="1254048"/>
            <a:ext cx="5333760" cy="4000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Bayesian periodogram analysis</a:t>
            </a:r>
            <a:endParaRPr b="1"/>
          </a:p>
        </p:txBody>
      </p:sp>
      <p:sp>
        <p:nvSpPr>
          <p:cNvPr id="133" name="Google Shape;133;p3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4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Approximation of linear function</a:t>
            </a:r>
            <a:endParaRPr b="1"/>
          </a:p>
        </p:txBody>
      </p:sp>
      <p:pic>
        <p:nvPicPr>
          <p:cNvPr id="139" name="Google Shape;139;p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17064" y="1827989"/>
            <a:ext cx="7357872" cy="44866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2023-07-16T13:32:30Z</dcterms:created>
  <dc:creator>Windows User</dc:creator>
</cp:coreProperties>
</file>