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1" r:id="rId9"/>
    <p:sldId id="266" r:id="rId10"/>
    <p:sldId id="267" r:id="rId11"/>
    <p:sldId id="268" r:id="rId12"/>
    <p:sldId id="269" r:id="rId13"/>
    <p:sldId id="264" r:id="rId14"/>
    <p:sldId id="270" r:id="rId15"/>
    <p:sldId id="271" r:id="rId16"/>
    <p:sldId id="272" r:id="rId17"/>
    <p:sldId id="273" r:id="rId18"/>
    <p:sldId id="265" r:id="rId19"/>
  </p:sldIdLst>
  <p:sldSz cx="12192000" cy="6858000"/>
  <p:notesSz cx="6858000" cy="9144000"/>
  <p:defaultTextStyle>
    <a:defPPr>
      <a:defRPr lang="en-150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5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7ED3D1-D81C-C85B-C5F7-2B99B33937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15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1C522A-EBBD-C112-FBB9-68A0F2866A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15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F8F6DD-6CF8-5F80-D5F0-B2022D6085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664A8-C71E-418B-B465-1BEB532C7C4C}" type="datetimeFigureOut">
              <a:rPr lang="en-150" smtClean="0"/>
              <a:t>21/07/2023</a:t>
            </a:fld>
            <a:endParaRPr lang="en-15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0C8ED0-83D1-E1C3-F9BE-2E8380973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15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1778B3-46E6-E7AF-D72C-E605BF3D91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1E7CF-5D1E-4DF4-9F52-C1FA6C3B03C0}" type="slidenum">
              <a:rPr lang="en-150" smtClean="0"/>
              <a:t>‹#›</a:t>
            </a:fld>
            <a:endParaRPr lang="en-150"/>
          </a:p>
        </p:txBody>
      </p:sp>
    </p:spTree>
    <p:extLst>
      <p:ext uri="{BB962C8B-B14F-4D97-AF65-F5344CB8AC3E}">
        <p14:creationId xmlns:p14="http://schemas.microsoft.com/office/powerpoint/2010/main" val="3015885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FB599C-C460-2185-7796-0E189E0E45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15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8F23BB-45A1-E185-4D73-64C04832DD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15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462286-A4DC-4508-8502-43C623F1CD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664A8-C71E-418B-B465-1BEB532C7C4C}" type="datetimeFigureOut">
              <a:rPr lang="en-150" smtClean="0"/>
              <a:t>21/07/2023</a:t>
            </a:fld>
            <a:endParaRPr lang="en-15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64A41C-BFCA-CBB0-D5AF-3CBF16E05D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15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EDC3CD-0F4C-F37B-3631-ABFE4BC1FA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1E7CF-5D1E-4DF4-9F52-C1FA6C3B03C0}" type="slidenum">
              <a:rPr lang="en-150" smtClean="0"/>
              <a:t>‹#›</a:t>
            </a:fld>
            <a:endParaRPr lang="en-150"/>
          </a:p>
        </p:txBody>
      </p:sp>
    </p:spTree>
    <p:extLst>
      <p:ext uri="{BB962C8B-B14F-4D97-AF65-F5344CB8AC3E}">
        <p14:creationId xmlns:p14="http://schemas.microsoft.com/office/powerpoint/2010/main" val="2450844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9A629EC-D448-272C-57C7-C1E464B7C4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15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533F8AF-D76F-6DE6-215E-46066F4D74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15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3017BC-189F-65A4-061C-6F73B28DD5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664A8-C71E-418B-B465-1BEB532C7C4C}" type="datetimeFigureOut">
              <a:rPr lang="en-150" smtClean="0"/>
              <a:t>21/07/2023</a:t>
            </a:fld>
            <a:endParaRPr lang="en-15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D52941-695F-F7A6-5C7F-38F379EB90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15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9A5C1F-DECE-4471-CA7A-D90CBE401F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1E7CF-5D1E-4DF4-9F52-C1FA6C3B03C0}" type="slidenum">
              <a:rPr lang="en-150" smtClean="0"/>
              <a:t>‹#›</a:t>
            </a:fld>
            <a:endParaRPr lang="en-150"/>
          </a:p>
        </p:txBody>
      </p:sp>
    </p:spTree>
    <p:extLst>
      <p:ext uri="{BB962C8B-B14F-4D97-AF65-F5344CB8AC3E}">
        <p14:creationId xmlns:p14="http://schemas.microsoft.com/office/powerpoint/2010/main" val="3531748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D62C5E-08A0-FCDC-3A28-B8DE299923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15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1355F6-92F3-4813-8E43-16296553D6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15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EBDB31-A65B-1902-0177-B4E2973B1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664A8-C71E-418B-B465-1BEB532C7C4C}" type="datetimeFigureOut">
              <a:rPr lang="en-150" smtClean="0"/>
              <a:t>21/07/2023</a:t>
            </a:fld>
            <a:endParaRPr lang="en-15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FC4093-F25D-A0F6-4FA2-32D789925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15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646809-166F-684D-7FF8-E19A8A04C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1E7CF-5D1E-4DF4-9F52-C1FA6C3B03C0}" type="slidenum">
              <a:rPr lang="en-150" smtClean="0"/>
              <a:t>‹#›</a:t>
            </a:fld>
            <a:endParaRPr lang="en-150"/>
          </a:p>
        </p:txBody>
      </p:sp>
    </p:spTree>
    <p:extLst>
      <p:ext uri="{BB962C8B-B14F-4D97-AF65-F5344CB8AC3E}">
        <p14:creationId xmlns:p14="http://schemas.microsoft.com/office/powerpoint/2010/main" val="4118020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31A050-84FF-E9D7-350C-1C00D5B925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15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D16883-45B1-0FD7-D1F5-56FAE68C71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CA91A4-78E2-89C9-0890-D23467895F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664A8-C71E-418B-B465-1BEB532C7C4C}" type="datetimeFigureOut">
              <a:rPr lang="en-150" smtClean="0"/>
              <a:t>21/07/2023</a:t>
            </a:fld>
            <a:endParaRPr lang="en-15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EA0DF7-F23C-E851-41E8-AA1AFD8872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15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A0CB65-FF17-1362-F310-D65F67E801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1E7CF-5D1E-4DF4-9F52-C1FA6C3B03C0}" type="slidenum">
              <a:rPr lang="en-150" smtClean="0"/>
              <a:t>‹#›</a:t>
            </a:fld>
            <a:endParaRPr lang="en-150"/>
          </a:p>
        </p:txBody>
      </p:sp>
    </p:spTree>
    <p:extLst>
      <p:ext uri="{BB962C8B-B14F-4D97-AF65-F5344CB8AC3E}">
        <p14:creationId xmlns:p14="http://schemas.microsoft.com/office/powerpoint/2010/main" val="3214488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279182-9A93-609F-07BF-539197950D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15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39142B-1D8D-C1F0-0F5C-7EB18902AE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15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B8EF72-57E0-6FD0-2102-3DA6AFE502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15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EA2058-FD1A-9AE5-12B0-0D5CD51564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664A8-C71E-418B-B465-1BEB532C7C4C}" type="datetimeFigureOut">
              <a:rPr lang="en-150" smtClean="0"/>
              <a:t>21/07/2023</a:t>
            </a:fld>
            <a:endParaRPr lang="en-15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8B0F4F-FBD2-2AE4-1090-508F4C7CBD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15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FF1620-B764-F7B7-75F2-6618DC31A8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1E7CF-5D1E-4DF4-9F52-C1FA6C3B03C0}" type="slidenum">
              <a:rPr lang="en-150" smtClean="0"/>
              <a:t>‹#›</a:t>
            </a:fld>
            <a:endParaRPr lang="en-150"/>
          </a:p>
        </p:txBody>
      </p:sp>
    </p:spTree>
    <p:extLst>
      <p:ext uri="{BB962C8B-B14F-4D97-AF65-F5344CB8AC3E}">
        <p14:creationId xmlns:p14="http://schemas.microsoft.com/office/powerpoint/2010/main" val="1364076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347B7D-F9B1-EA54-49BB-BAC8548F7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15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123CEE-4C84-EF0D-FFF3-A7300D1EED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862F61-E748-214A-FB38-20F225B461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15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5B38263-9961-53BC-ECA6-B9F6C43CAD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A4299FF-2746-1FFD-49AF-6E9FF35CE81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15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EDFBE34-0B66-5C1A-5F0D-47D7DC081E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664A8-C71E-418B-B465-1BEB532C7C4C}" type="datetimeFigureOut">
              <a:rPr lang="en-150" smtClean="0"/>
              <a:t>21/07/2023</a:t>
            </a:fld>
            <a:endParaRPr lang="en-15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8D770CE-D238-16A2-CC24-1A0178BC3C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15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915F0C3-E2D4-1B83-FE27-2DAC50D696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1E7CF-5D1E-4DF4-9F52-C1FA6C3B03C0}" type="slidenum">
              <a:rPr lang="en-150" smtClean="0"/>
              <a:t>‹#›</a:t>
            </a:fld>
            <a:endParaRPr lang="en-150"/>
          </a:p>
        </p:txBody>
      </p:sp>
    </p:spTree>
    <p:extLst>
      <p:ext uri="{BB962C8B-B14F-4D97-AF65-F5344CB8AC3E}">
        <p14:creationId xmlns:p14="http://schemas.microsoft.com/office/powerpoint/2010/main" val="2321574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EB884E-4DB5-1A03-2317-E261D5CA3E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15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4B2049E-2B16-ABA1-1A19-1FA4A9AD6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664A8-C71E-418B-B465-1BEB532C7C4C}" type="datetimeFigureOut">
              <a:rPr lang="en-150" smtClean="0"/>
              <a:t>21/07/2023</a:t>
            </a:fld>
            <a:endParaRPr lang="en-15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842160-5F83-FFAA-3C4C-25A76163A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15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A05BBCF-5785-4D77-3237-FD6C63C62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1E7CF-5D1E-4DF4-9F52-C1FA6C3B03C0}" type="slidenum">
              <a:rPr lang="en-150" smtClean="0"/>
              <a:t>‹#›</a:t>
            </a:fld>
            <a:endParaRPr lang="en-150"/>
          </a:p>
        </p:txBody>
      </p:sp>
    </p:spTree>
    <p:extLst>
      <p:ext uri="{BB962C8B-B14F-4D97-AF65-F5344CB8AC3E}">
        <p14:creationId xmlns:p14="http://schemas.microsoft.com/office/powerpoint/2010/main" val="3512480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46D3504-656F-36EA-E42F-E0CFA24A03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664A8-C71E-418B-B465-1BEB532C7C4C}" type="datetimeFigureOut">
              <a:rPr lang="en-150" smtClean="0"/>
              <a:t>21/07/2023</a:t>
            </a:fld>
            <a:endParaRPr lang="en-15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55D3E72-D3C4-4CFA-867C-694FC72C36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15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48816F-33FA-8025-FC31-275D19EC1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1E7CF-5D1E-4DF4-9F52-C1FA6C3B03C0}" type="slidenum">
              <a:rPr lang="en-150" smtClean="0"/>
              <a:t>‹#›</a:t>
            </a:fld>
            <a:endParaRPr lang="en-150"/>
          </a:p>
        </p:txBody>
      </p:sp>
    </p:spTree>
    <p:extLst>
      <p:ext uri="{BB962C8B-B14F-4D97-AF65-F5344CB8AC3E}">
        <p14:creationId xmlns:p14="http://schemas.microsoft.com/office/powerpoint/2010/main" val="2830285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E2AF1-95BE-5F6F-4B66-FD08E4185D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15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22F51C-B398-D85E-6200-767FE83547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15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334FD1-B753-D680-3B30-6FA73E876A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38BCEC-3BCC-F427-0C6E-1A834E215D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664A8-C71E-418B-B465-1BEB532C7C4C}" type="datetimeFigureOut">
              <a:rPr lang="en-150" smtClean="0"/>
              <a:t>21/07/2023</a:t>
            </a:fld>
            <a:endParaRPr lang="en-15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E2F451-265D-93DD-B5FE-0112D3E682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15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41B844-0ED8-78C6-9F48-15A1AE22AC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1E7CF-5D1E-4DF4-9F52-C1FA6C3B03C0}" type="slidenum">
              <a:rPr lang="en-150" smtClean="0"/>
              <a:t>‹#›</a:t>
            </a:fld>
            <a:endParaRPr lang="en-150"/>
          </a:p>
        </p:txBody>
      </p:sp>
    </p:spTree>
    <p:extLst>
      <p:ext uri="{BB962C8B-B14F-4D97-AF65-F5344CB8AC3E}">
        <p14:creationId xmlns:p14="http://schemas.microsoft.com/office/powerpoint/2010/main" val="355638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155D1B-852B-7FBC-6F0C-D7ACE7CC95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15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37FC3E3-ABD9-5ED8-981A-B4C14CC88F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15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FBEFAEB-D76E-69B6-D59F-A1EF26DFE4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F3E37B-DB3C-1FC5-DDDD-F9D1A00940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664A8-C71E-418B-B465-1BEB532C7C4C}" type="datetimeFigureOut">
              <a:rPr lang="en-150" smtClean="0"/>
              <a:t>21/07/2023</a:t>
            </a:fld>
            <a:endParaRPr lang="en-15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D51EA4-C466-F25D-20CD-646DE14BE9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15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896D09-D129-F235-8E7C-CF7D9CD1F8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1E7CF-5D1E-4DF4-9F52-C1FA6C3B03C0}" type="slidenum">
              <a:rPr lang="en-150" smtClean="0"/>
              <a:t>‹#›</a:t>
            </a:fld>
            <a:endParaRPr lang="en-150"/>
          </a:p>
        </p:txBody>
      </p:sp>
    </p:spTree>
    <p:extLst>
      <p:ext uri="{BB962C8B-B14F-4D97-AF65-F5344CB8AC3E}">
        <p14:creationId xmlns:p14="http://schemas.microsoft.com/office/powerpoint/2010/main" val="800811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A2A20C6-34A9-E930-A5EB-63E60BC7EF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15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7F9168-798D-B542-37CF-B271EE0B07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15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AD0F5D-CEFD-E869-5A1E-AE3E6B50D1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7664A8-C71E-418B-B465-1BEB532C7C4C}" type="datetimeFigureOut">
              <a:rPr lang="en-150" smtClean="0"/>
              <a:t>21/07/2023</a:t>
            </a:fld>
            <a:endParaRPr lang="en-15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5F16D9-4215-E153-B790-3C86D7C976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15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B78C4C-9348-C760-0320-7A8D31814E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01E7CF-5D1E-4DF4-9F52-C1FA6C3B03C0}" type="slidenum">
              <a:rPr lang="en-150" smtClean="0"/>
              <a:t>‹#›</a:t>
            </a:fld>
            <a:endParaRPr lang="en-150"/>
          </a:p>
        </p:txBody>
      </p:sp>
    </p:spTree>
    <p:extLst>
      <p:ext uri="{BB962C8B-B14F-4D97-AF65-F5344CB8AC3E}">
        <p14:creationId xmlns:p14="http://schemas.microsoft.com/office/powerpoint/2010/main" val="1586434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150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53D2DD-152A-05A1-5832-1C1FD3F5659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150" dirty="0"/>
              <a:t>Introduction to Reinforcement learning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0A2A814-2A8D-5550-B1AD-E8317974BD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07756"/>
            <a:ext cx="9144000" cy="1655762"/>
          </a:xfrm>
        </p:spPr>
        <p:txBody>
          <a:bodyPr/>
          <a:lstStyle/>
          <a:p>
            <a:endParaRPr lang="en-150" dirty="0"/>
          </a:p>
          <a:p>
            <a:r>
              <a:rPr lang="en-150" dirty="0"/>
              <a:t>This slides contain slides or modifications of David Silver’s and Emma </a:t>
            </a:r>
            <a:r>
              <a:rPr lang="en-150" dirty="0" err="1"/>
              <a:t>Brunskill</a:t>
            </a:r>
            <a:r>
              <a:rPr lang="en-150" dirty="0"/>
              <a:t> RL courses</a:t>
            </a:r>
          </a:p>
        </p:txBody>
      </p:sp>
    </p:spTree>
    <p:extLst>
      <p:ext uri="{BB962C8B-B14F-4D97-AF65-F5344CB8AC3E}">
        <p14:creationId xmlns:p14="http://schemas.microsoft.com/office/powerpoint/2010/main" val="11786852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2A010D-B7BD-8F09-4CAB-C21C1FF190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3738" y="247895"/>
            <a:ext cx="10515600" cy="564905"/>
          </a:xfrm>
        </p:spPr>
        <p:txBody>
          <a:bodyPr>
            <a:normAutofit/>
          </a:bodyPr>
          <a:lstStyle/>
          <a:p>
            <a:r>
              <a:rPr lang="en-150" sz="3200" dirty="0"/>
              <a:t>Policy evaluation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78E3ECA-8BA5-4280-615A-C9103C409F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3534" y="2018045"/>
            <a:ext cx="9343180" cy="2656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22146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2A010D-B7BD-8F09-4CAB-C21C1FF190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3738" y="247895"/>
            <a:ext cx="10515600" cy="564905"/>
          </a:xfrm>
        </p:spPr>
        <p:txBody>
          <a:bodyPr>
            <a:normAutofit/>
          </a:bodyPr>
          <a:lstStyle/>
          <a:p>
            <a:r>
              <a:rPr lang="en-150" sz="3200" dirty="0"/>
              <a:t>Policy Iteration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464C23C-A6AC-E985-17CF-AEAE80CB4F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2536" y="1055164"/>
            <a:ext cx="8946293" cy="4963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9820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2A010D-B7BD-8F09-4CAB-C21C1FF190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3738" y="247895"/>
            <a:ext cx="10515600" cy="564905"/>
          </a:xfrm>
        </p:spPr>
        <p:txBody>
          <a:bodyPr>
            <a:normAutofit/>
          </a:bodyPr>
          <a:lstStyle/>
          <a:p>
            <a:r>
              <a:rPr lang="en-150" sz="3200" dirty="0"/>
              <a:t>Value Iteration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0B07801-92C2-F4F3-2217-5B640AA68B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5243" y="2139398"/>
            <a:ext cx="8152953" cy="2955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69088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DBC90C-CD7C-2432-5C97-C70C8557AD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150" dirty="0"/>
              <a:t>Types of RL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3B45727-8632-1EAB-5269-007B293DF6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7037" y="1280063"/>
            <a:ext cx="9889630" cy="512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2705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2A010D-B7BD-8F09-4CAB-C21C1FF190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44531" y="2562887"/>
            <a:ext cx="5302937" cy="2106389"/>
          </a:xfrm>
        </p:spPr>
        <p:txBody>
          <a:bodyPr>
            <a:normAutofit/>
          </a:bodyPr>
          <a:lstStyle/>
          <a:p>
            <a:r>
              <a:rPr lang="en-150" dirty="0"/>
              <a:t>Discussion and fun</a:t>
            </a:r>
          </a:p>
        </p:txBody>
      </p:sp>
    </p:spTree>
    <p:extLst>
      <p:ext uri="{BB962C8B-B14F-4D97-AF65-F5344CB8AC3E}">
        <p14:creationId xmlns:p14="http://schemas.microsoft.com/office/powerpoint/2010/main" val="2845075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2A010D-B7BD-8F09-4CAB-C21C1FF190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3738" y="247895"/>
            <a:ext cx="10515600" cy="564905"/>
          </a:xfrm>
        </p:spPr>
        <p:txBody>
          <a:bodyPr>
            <a:normAutofit/>
          </a:bodyPr>
          <a:lstStyle/>
          <a:p>
            <a:r>
              <a:rPr lang="en-150" sz="3200" dirty="0"/>
              <a:t>Score function Gradient Estimator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88097A0-88A7-5BE7-EABF-3B73B2F2FC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0462" y="812800"/>
            <a:ext cx="7331075" cy="5845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25460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2A010D-B7BD-8F09-4CAB-C21C1FF190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3738" y="247895"/>
            <a:ext cx="10515600" cy="564905"/>
          </a:xfrm>
        </p:spPr>
        <p:txBody>
          <a:bodyPr>
            <a:normAutofit/>
          </a:bodyPr>
          <a:lstStyle/>
          <a:p>
            <a:r>
              <a:rPr lang="en-150" sz="3200" dirty="0"/>
              <a:t>Score function Gradient Estimator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6F30A6E-1DA5-96CB-37AE-0CBC97B173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896" y="1287362"/>
            <a:ext cx="3932436" cy="76537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D7AB58C-E1AB-B24A-B4B1-41634D750B6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8814" y="2244010"/>
            <a:ext cx="6916374" cy="3895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77082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2A010D-B7BD-8F09-4CAB-C21C1FF190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3738" y="247895"/>
            <a:ext cx="10515600" cy="564905"/>
          </a:xfrm>
        </p:spPr>
        <p:txBody>
          <a:bodyPr>
            <a:normAutofit/>
          </a:bodyPr>
          <a:lstStyle/>
          <a:p>
            <a:r>
              <a:rPr lang="en-150" sz="3200" dirty="0"/>
              <a:t>Score function Gradient Estimator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6F30A6E-1DA5-96CB-37AE-0CBC97B173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896" y="1287362"/>
            <a:ext cx="3932436" cy="76537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BF15BD5-EFC7-D622-158E-1646CE83E5F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39861" y="2527297"/>
            <a:ext cx="8982054" cy="3192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42467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2A010D-B7BD-8F09-4CAB-C21C1FF190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3738" y="247895"/>
            <a:ext cx="10515600" cy="564905"/>
          </a:xfrm>
        </p:spPr>
        <p:txBody>
          <a:bodyPr>
            <a:normAutofit/>
          </a:bodyPr>
          <a:lstStyle/>
          <a:p>
            <a:r>
              <a:rPr lang="en-150" sz="3200" dirty="0"/>
              <a:t>Good sources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27244F1-67C7-2334-EE49-185CB0A41107}"/>
              </a:ext>
            </a:extLst>
          </p:cNvPr>
          <p:cNvSpPr txBox="1"/>
          <p:nvPr/>
        </p:nvSpPr>
        <p:spPr>
          <a:xfrm>
            <a:off x="603738" y="1575615"/>
            <a:ext cx="718732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150" dirty="0"/>
              <a:t>Open AI https://spinningup.openai.com/en/latest/user/introduction.html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77762BC-B79D-6F59-5D0A-FE5B77239C4D}"/>
              </a:ext>
            </a:extLst>
          </p:cNvPr>
          <p:cNvSpPr txBox="1"/>
          <p:nvPr/>
        </p:nvSpPr>
        <p:spPr>
          <a:xfrm>
            <a:off x="603738" y="2054618"/>
            <a:ext cx="699138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150" dirty="0"/>
              <a:t>Go to book - http://incompleteideas.net/book/the-book-2nd.html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740098B-9019-054A-F967-1CF09C545C15}"/>
              </a:ext>
            </a:extLst>
          </p:cNvPr>
          <p:cNvSpPr txBox="1"/>
          <p:nvPr/>
        </p:nvSpPr>
        <p:spPr>
          <a:xfrm>
            <a:off x="603738" y="2707762"/>
            <a:ext cx="609755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150" dirty="0"/>
              <a:t>http://karpathy.github.io/2016/05/31/rl/</a:t>
            </a:r>
          </a:p>
        </p:txBody>
      </p:sp>
    </p:spTree>
    <p:extLst>
      <p:ext uri="{BB962C8B-B14F-4D97-AF65-F5344CB8AC3E}">
        <p14:creationId xmlns:p14="http://schemas.microsoft.com/office/powerpoint/2010/main" val="26706417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DD20E2-7B90-8E44-0BE2-2E90158CF1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150" dirty="0"/>
              <a:t>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E2F6E2-CDE4-879E-9BFD-C59A78C251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150" dirty="0"/>
              <a:t>Basic model</a:t>
            </a:r>
          </a:p>
          <a:p>
            <a:r>
              <a:rPr lang="en-150" dirty="0"/>
              <a:t>Types of RL</a:t>
            </a:r>
          </a:p>
          <a:p>
            <a:r>
              <a:rPr lang="en-150" dirty="0"/>
              <a:t>RL vs Supervised learning (discussion)</a:t>
            </a:r>
          </a:p>
          <a:p>
            <a:r>
              <a:rPr lang="en-150" dirty="0"/>
              <a:t>Q-learning (if time permits)</a:t>
            </a:r>
          </a:p>
          <a:p>
            <a:r>
              <a:rPr lang="en-150" dirty="0"/>
              <a:t>Policy gradient (if time permits)</a:t>
            </a:r>
          </a:p>
          <a:p>
            <a:endParaRPr lang="en-150" dirty="0"/>
          </a:p>
        </p:txBody>
      </p:sp>
    </p:spTree>
    <p:extLst>
      <p:ext uri="{BB962C8B-B14F-4D97-AF65-F5344CB8AC3E}">
        <p14:creationId xmlns:p14="http://schemas.microsoft.com/office/powerpoint/2010/main" val="33714921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2A010D-B7BD-8F09-4CAB-C21C1FF190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3738" y="247895"/>
            <a:ext cx="10515600" cy="564905"/>
          </a:xfrm>
        </p:spPr>
        <p:txBody>
          <a:bodyPr>
            <a:normAutofit/>
          </a:bodyPr>
          <a:lstStyle/>
          <a:p>
            <a:r>
              <a:rPr lang="en-150" sz="3200" dirty="0"/>
              <a:t>Sequential Decision Making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EAF45B80-006F-E59E-F37D-A2AA768C4EF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03753" y="1309000"/>
            <a:ext cx="8276275" cy="4750732"/>
          </a:xfr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0A3B0DE-485A-A4FA-2DBA-36E9A5B5C833}"/>
              </a:ext>
            </a:extLst>
          </p:cNvPr>
          <p:cNvSpPr txBox="1"/>
          <p:nvPr/>
        </p:nvSpPr>
        <p:spPr>
          <a:xfrm>
            <a:off x="2578859" y="5158154"/>
            <a:ext cx="7401169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150" sz="2400" dirty="0"/>
              <a:t>Select actions to maximize expected cumulative reward</a:t>
            </a:r>
          </a:p>
        </p:txBody>
      </p:sp>
    </p:spTree>
    <p:extLst>
      <p:ext uri="{BB962C8B-B14F-4D97-AF65-F5344CB8AC3E}">
        <p14:creationId xmlns:p14="http://schemas.microsoft.com/office/powerpoint/2010/main" val="5725189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2A010D-B7BD-8F09-4CAB-C21C1FF190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3738" y="247895"/>
            <a:ext cx="10515600" cy="564905"/>
          </a:xfrm>
        </p:spPr>
        <p:txBody>
          <a:bodyPr>
            <a:normAutofit/>
          </a:bodyPr>
          <a:lstStyle/>
          <a:p>
            <a:r>
              <a:rPr lang="en-150" sz="3200" dirty="0"/>
              <a:t>Sequential Decision Making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FBFD6ECE-C9F8-AB14-56FC-D43D401C5E86}"/>
              </a:ext>
            </a:extLst>
          </p:cNvPr>
          <p:cNvGrpSpPr/>
          <p:nvPr/>
        </p:nvGrpSpPr>
        <p:grpSpPr>
          <a:xfrm>
            <a:off x="1468970" y="812800"/>
            <a:ext cx="8785136" cy="5349295"/>
            <a:chOff x="1468970" y="1026348"/>
            <a:chExt cx="8785136" cy="5349295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3580B81C-D307-5645-4EC4-A99252A4760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1121" t="7635"/>
            <a:stretch/>
          </p:blipFill>
          <p:spPr>
            <a:xfrm>
              <a:off x="1468970" y="1026348"/>
              <a:ext cx="8785136" cy="5349295"/>
            </a:xfrm>
            <a:prstGeom prst="rect">
              <a:avLst/>
            </a:prstGeom>
          </p:spPr>
        </p:pic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8D303BF7-A589-430A-D966-6237883B1E03}"/>
                </a:ext>
              </a:extLst>
            </p:cNvPr>
            <p:cNvSpPr txBox="1"/>
            <p:nvPr/>
          </p:nvSpPr>
          <p:spPr>
            <a:xfrm>
              <a:off x="2164541" y="2207475"/>
              <a:ext cx="1610291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150" dirty="0"/>
                <a:t>State s</a:t>
              </a:r>
              <a:r>
                <a:rPr lang="en-150" baseline="-25000" dirty="0"/>
                <a:t>t </a:t>
              </a:r>
              <a:endParaRPr lang="en-150" dirty="0"/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047695AC-7F06-2416-8451-F5DCDA344C59}"/>
              </a:ext>
            </a:extLst>
          </p:cNvPr>
          <p:cNvSpPr txBox="1"/>
          <p:nvPr/>
        </p:nvSpPr>
        <p:spPr>
          <a:xfrm>
            <a:off x="1367693" y="6162095"/>
            <a:ext cx="56739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150" sz="2000" dirty="0"/>
              <a:t>History h</a:t>
            </a:r>
            <a:r>
              <a:rPr lang="en-150" sz="2000" baseline="-25000" dirty="0"/>
              <a:t>t </a:t>
            </a:r>
            <a:r>
              <a:rPr lang="en-150" sz="2000" dirty="0"/>
              <a:t>= (a</a:t>
            </a:r>
            <a:r>
              <a:rPr lang="en-150" sz="2000" baseline="-25000" dirty="0"/>
              <a:t>1 </a:t>
            </a:r>
            <a:r>
              <a:rPr lang="en-150" sz="2000" dirty="0"/>
              <a:t>, s</a:t>
            </a:r>
            <a:r>
              <a:rPr lang="en-150" sz="2000" baseline="-25000" dirty="0"/>
              <a:t>1 </a:t>
            </a:r>
            <a:r>
              <a:rPr lang="en-150" sz="2000" dirty="0"/>
              <a:t>, r</a:t>
            </a:r>
            <a:r>
              <a:rPr lang="en-150" sz="2000" baseline="-25000" dirty="0"/>
              <a:t>1 </a:t>
            </a:r>
            <a:r>
              <a:rPr lang="en-150" sz="2000" dirty="0"/>
              <a:t>, ... a</a:t>
            </a:r>
            <a:r>
              <a:rPr lang="en-150" sz="2000" baseline="-25000" dirty="0"/>
              <a:t>t </a:t>
            </a:r>
            <a:r>
              <a:rPr lang="en-150" sz="2000" dirty="0"/>
              <a:t>, s</a:t>
            </a:r>
            <a:r>
              <a:rPr lang="en-150" sz="2000" baseline="-25000" dirty="0"/>
              <a:t>t </a:t>
            </a:r>
            <a:r>
              <a:rPr lang="en-150" sz="2000" dirty="0"/>
              <a:t>, r</a:t>
            </a:r>
            <a:r>
              <a:rPr lang="en-150" sz="2000" baseline="-25000" dirty="0"/>
              <a:t>t </a:t>
            </a:r>
            <a:r>
              <a:rPr lang="en-150" sz="2000" dirty="0"/>
              <a:t>)</a:t>
            </a:r>
            <a:endParaRPr lang="en-150" sz="2000" baseline="-25000" dirty="0"/>
          </a:p>
        </p:txBody>
      </p:sp>
    </p:spTree>
    <p:extLst>
      <p:ext uri="{BB962C8B-B14F-4D97-AF65-F5344CB8AC3E}">
        <p14:creationId xmlns:p14="http://schemas.microsoft.com/office/powerpoint/2010/main" val="21860110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2A010D-B7BD-8F09-4CAB-C21C1FF190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3738" y="247895"/>
            <a:ext cx="10515600" cy="564905"/>
          </a:xfrm>
        </p:spPr>
        <p:txBody>
          <a:bodyPr>
            <a:normAutofit/>
          </a:bodyPr>
          <a:lstStyle/>
          <a:p>
            <a:r>
              <a:rPr lang="en-150" sz="3200" dirty="0"/>
              <a:t>Definitions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B415FF2-E646-68CC-918A-AEFCC128A9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3809" y="1472383"/>
            <a:ext cx="9364382" cy="4267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6852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2A010D-B7BD-8F09-4CAB-C21C1FF190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3738" y="247895"/>
            <a:ext cx="10515600" cy="564905"/>
          </a:xfrm>
        </p:spPr>
        <p:txBody>
          <a:bodyPr>
            <a:noAutofit/>
          </a:bodyPr>
          <a:lstStyle/>
          <a:p>
            <a:r>
              <a:rPr lang="en-150" sz="3200" dirty="0"/>
              <a:t>Policy</a:t>
            </a:r>
            <a:endParaRPr lang="en-150" sz="28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05AD2FE-0919-BBC0-4370-F71A239B84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6082" y="2061913"/>
            <a:ext cx="7557796" cy="3476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76645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2A010D-B7BD-8F09-4CAB-C21C1FF190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3738" y="247895"/>
            <a:ext cx="10515600" cy="564905"/>
          </a:xfrm>
        </p:spPr>
        <p:txBody>
          <a:bodyPr>
            <a:normAutofit/>
          </a:bodyPr>
          <a:lstStyle/>
          <a:p>
            <a:r>
              <a:rPr lang="en-150" sz="3200" dirty="0"/>
              <a:t>Episodes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08F6C09-0B6E-6F1A-E9DC-3C5040EC25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9780" y="812800"/>
            <a:ext cx="6790008" cy="5547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2142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2A010D-B7BD-8F09-4CAB-C21C1FF190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3738" y="247895"/>
            <a:ext cx="10515600" cy="564905"/>
          </a:xfrm>
        </p:spPr>
        <p:txBody>
          <a:bodyPr>
            <a:normAutofit/>
          </a:bodyPr>
          <a:lstStyle/>
          <a:p>
            <a:r>
              <a:rPr lang="en-150" sz="3200" dirty="0"/>
              <a:t>Example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10CEDA7-1822-3D20-E8DF-395587BAE4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1069" y="1199713"/>
            <a:ext cx="7665742" cy="4846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26569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2A010D-B7BD-8F09-4CAB-C21C1FF190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3738" y="247895"/>
            <a:ext cx="10515600" cy="564905"/>
          </a:xfrm>
        </p:spPr>
        <p:txBody>
          <a:bodyPr>
            <a:normAutofit/>
          </a:bodyPr>
          <a:lstStyle/>
          <a:p>
            <a:r>
              <a:rPr lang="en-150" sz="3200" dirty="0"/>
              <a:t>Value of MDP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22297F9-B320-41A0-B001-A2D4621648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0342" y="2223507"/>
            <a:ext cx="6340389" cy="127265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D43F437-E295-881F-3E24-06F2A6B3626E}"/>
              </a:ext>
            </a:extLst>
          </p:cNvPr>
          <p:cNvSpPr txBox="1"/>
          <p:nvPr/>
        </p:nvSpPr>
        <p:spPr>
          <a:xfrm>
            <a:off x="1110342" y="1731602"/>
            <a:ext cx="40681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150" sz="2000" dirty="0"/>
              <a:t>Markov property provide structure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2AE1FBD-0A2A-C6C0-AA90-3E65767563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6534" y="3496157"/>
            <a:ext cx="6835732" cy="2217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7427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1630</TotalTime>
  <Words>159</Words>
  <Application>Microsoft Office PowerPoint</Application>
  <PresentationFormat>Widescreen</PresentationFormat>
  <Paragraphs>32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Office Theme</vt:lpstr>
      <vt:lpstr>Introduction to Reinforcement learning</vt:lpstr>
      <vt:lpstr>Plan</vt:lpstr>
      <vt:lpstr>Sequential Decision Making</vt:lpstr>
      <vt:lpstr>Sequential Decision Making</vt:lpstr>
      <vt:lpstr>Definitions</vt:lpstr>
      <vt:lpstr>Policy</vt:lpstr>
      <vt:lpstr>Episodes</vt:lpstr>
      <vt:lpstr>Example</vt:lpstr>
      <vt:lpstr>Value of MDP</vt:lpstr>
      <vt:lpstr>Policy evaluation</vt:lpstr>
      <vt:lpstr>Policy Iteration</vt:lpstr>
      <vt:lpstr>Value Iteration</vt:lpstr>
      <vt:lpstr>Types of RL</vt:lpstr>
      <vt:lpstr>Discussion and fun</vt:lpstr>
      <vt:lpstr>Score function Gradient Estimator</vt:lpstr>
      <vt:lpstr>Score function Gradient Estimator</vt:lpstr>
      <vt:lpstr>Score function Gradient Estimator</vt:lpstr>
      <vt:lpstr>Good sources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Reinforcement learning</dc:title>
  <dc:creator>Demir</dc:creator>
  <cp:lastModifiedBy>Demir</cp:lastModifiedBy>
  <cp:revision>4</cp:revision>
  <dcterms:created xsi:type="dcterms:W3CDTF">2023-07-20T19:15:46Z</dcterms:created>
  <dcterms:modified xsi:type="dcterms:W3CDTF">2023-07-22T12:10:43Z</dcterms:modified>
</cp:coreProperties>
</file>